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59" r:id="rId4"/>
    <p:sldId id="260" r:id="rId5"/>
    <p:sldId id="258" r:id="rId6"/>
    <p:sldId id="257" r:id="rId7"/>
    <p:sldId id="266" r:id="rId8"/>
    <p:sldId id="261" r:id="rId9"/>
    <p:sldId id="264" r:id="rId10"/>
    <p:sldId id="262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6381" autoAdjust="0"/>
  </p:normalViewPr>
  <p:slideViewPr>
    <p:cSldViewPr snapToGrid="0" snapToObjects="1">
      <p:cViewPr varScale="1">
        <p:scale>
          <a:sx n="87" d="100"/>
          <a:sy n="87" d="100"/>
        </p:scale>
        <p:origin x="147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95C7D-6F96-4162-936F-AC4B31447A32}" type="datetimeFigureOut">
              <a:rPr lang="de-DE" smtClean="0"/>
              <a:t>28.01.2020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3C4EB-12A8-4B5C-BCE5-D0659F3519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9742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Daten:</a:t>
            </a:r>
          </a:p>
          <a:p>
            <a:r>
              <a:rPr lang="de-DE" dirty="0"/>
              <a:t>Nominale</a:t>
            </a:r>
          </a:p>
          <a:p>
            <a:r>
              <a:rPr lang="de-DE" dirty="0"/>
              <a:t>Ordinal,</a:t>
            </a:r>
          </a:p>
          <a:p>
            <a:r>
              <a:rPr lang="de-DE" dirty="0"/>
              <a:t>Metrisch und</a:t>
            </a:r>
          </a:p>
          <a:p>
            <a:r>
              <a:rPr lang="de-DE" dirty="0"/>
              <a:t>Dummies,</a:t>
            </a:r>
          </a:p>
          <a:p>
            <a:r>
              <a:rPr lang="de-DE" dirty="0"/>
              <a:t>Andere potentielle Einflüsse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6536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Merkmalsausprägungen ohne natürliche Ordnungen (Geschlecht, Berufsstatus… )</a:t>
            </a:r>
          </a:p>
          <a:p>
            <a:r>
              <a:rPr lang="de-DE" dirty="0"/>
              <a:t>Man kann nicht sagen „Montag ist größer als Dienstag“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2049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Sortierbar in der Wertigkeit (Noten: 1 ist besser als 2)</a:t>
            </a:r>
          </a:p>
          <a:p>
            <a:r>
              <a:rPr lang="de-DE" dirty="0"/>
              <a:t>Qualitätseinschätzungen: </a:t>
            </a:r>
            <a:r>
              <a:rPr lang="de-DE" dirty="0" err="1"/>
              <a:t>Wingeschw</a:t>
            </a:r>
            <a:r>
              <a:rPr lang="de-DE" dirty="0"/>
              <a:t> 10 &gt; Bewölkung 3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6707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Metrische Daten: Kontinuierliche Daten</a:t>
            </a:r>
          </a:p>
          <a:p>
            <a:r>
              <a:rPr lang="de-DE" dirty="0"/>
              <a:t>1 zu 2 === 11 zu 12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4442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4202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Entweder aus Zeitgründen nicht drin, oder nicht relevant (laut lin. Reg., oder persönlicher Meinung)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Zeitlich nicht geschafft: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</a:t>
            </a:r>
            <a:r>
              <a:rPr lang="de-DE" dirty="0" err="1"/>
              <a:t>monatsanfang</a:t>
            </a:r>
            <a:r>
              <a:rPr lang="de-DE" dirty="0"/>
              <a:t> </a:t>
            </a:r>
            <a:r>
              <a:rPr lang="de-DE" dirty="0" err="1"/>
              <a:t>monatsende</a:t>
            </a:r>
            <a:r>
              <a:rPr lang="de-DE" dirty="0"/>
              <a:t> =&gt; </a:t>
            </a:r>
            <a:r>
              <a:rPr lang="de-DE" dirty="0" err="1"/>
              <a:t>leute</a:t>
            </a:r>
            <a:r>
              <a:rPr lang="de-DE" dirty="0"/>
              <a:t> haben Anfang des Monats mehr Geld zur Verfügung (NN stellt selbst fest)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wirtschaftliche Kaufkraft =&gt; gibt keine täglichen Daten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Konjunkturprognosen =&gt; gibt keine täglichen Daten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Preisentwicklungen =&gt; uns nicht bekannt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Best </a:t>
            </a:r>
            <a:r>
              <a:rPr lang="de-DE" dirty="0" err="1"/>
              <a:t>subset</a:t>
            </a:r>
            <a:r>
              <a:rPr lang="de-DE" dirty="0"/>
              <a:t> </a:t>
            </a:r>
            <a:r>
              <a:rPr lang="de-DE" dirty="0" err="1"/>
              <a:t>regression</a:t>
            </a:r>
            <a:r>
              <a:rPr lang="de-DE" dirty="0"/>
              <a:t> um die relevantesten Variablen zu finden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=&gt; Niederschlag Ja/nein ist der irrelevanteste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/>
              <a:t>Movavg</a:t>
            </a:r>
            <a:r>
              <a:rPr lang="de-DE" dirty="0"/>
              <a:t>:  	Was passiert mit den ersten 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und Bewölkung? Laut linearer Regression nicht relevant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r>
              <a:rPr lang="de-DE" dirty="0"/>
              <a:t>Veranstaltungen: Wissen nicht wo die Filiale liegt (</a:t>
            </a:r>
            <a:r>
              <a:rPr lang="de-DE" dirty="0" err="1"/>
              <a:t>Mönkeberg</a:t>
            </a:r>
            <a:r>
              <a:rPr lang="de-DE" dirty="0"/>
              <a:t>/Friedrichsort oder Innenstadt)</a:t>
            </a:r>
          </a:p>
          <a:p>
            <a:r>
              <a:rPr lang="de-DE" dirty="0"/>
              <a:t>Wettercode: zu viele NAs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83C4EB-12A8-4B5C-BCE5-D0659F35197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2179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4D7A7-F619-244D-B2FB-2744C460C2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4200" b="1" dirty="0"/>
              <a:t>Einführung in Data Science &amp; maschinelles Lernen mit R</a:t>
            </a:r>
            <a:endParaRPr lang="de-DE" sz="4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0CB6F43-65B4-254F-B166-44334A304E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Finja, Jan, Stefan und Felix</a:t>
            </a:r>
          </a:p>
        </p:txBody>
      </p:sp>
    </p:spTree>
    <p:extLst>
      <p:ext uri="{BB962C8B-B14F-4D97-AF65-F5344CB8AC3E}">
        <p14:creationId xmlns:p14="http://schemas.microsoft.com/office/powerpoint/2010/main" val="2176295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748C27-D129-EC4E-9CD5-2DA867F37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﻿Ergebnisse der Schätzung einer SVM für den 01.06.2019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7B5FAE6D-BDE5-CA48-98CC-0A413FE07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3434270"/>
              </p:ext>
            </p:extLst>
          </p:nvPr>
        </p:nvGraphicFramePr>
        <p:xfrm>
          <a:off x="2175397" y="2862322"/>
          <a:ext cx="7841206" cy="2751399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920603">
                  <a:extLst>
                    <a:ext uri="{9D8B030D-6E8A-4147-A177-3AD203B41FA5}">
                      <a16:colId xmlns:a16="http://schemas.microsoft.com/office/drawing/2014/main" val="2772768001"/>
                    </a:ext>
                  </a:extLst>
                </a:gridCol>
                <a:gridCol w="3920603">
                  <a:extLst>
                    <a:ext uri="{9D8B030D-6E8A-4147-A177-3AD203B41FA5}">
                      <a16:colId xmlns:a16="http://schemas.microsoft.com/office/drawing/2014/main" val="1620541133"/>
                    </a:ext>
                  </a:extLst>
                </a:gridCol>
              </a:tblGrid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Warengruppe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Umsätze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0276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265,38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2993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243,21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768665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262,17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800916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287,64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33847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264,73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417470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247,98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472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0794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BA783F-88FA-C242-AA1C-B05A4280A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﻿Ergebnisse der Schätzung eines neuronalen Netzes für den 01.06.2019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A948ADA2-5143-3A4A-94F8-EBFF9C74F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505197"/>
              </p:ext>
            </p:extLst>
          </p:nvPr>
        </p:nvGraphicFramePr>
        <p:xfrm>
          <a:off x="2175397" y="2862322"/>
          <a:ext cx="7841206" cy="2751399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920603">
                  <a:extLst>
                    <a:ext uri="{9D8B030D-6E8A-4147-A177-3AD203B41FA5}">
                      <a16:colId xmlns:a16="http://schemas.microsoft.com/office/drawing/2014/main" val="2772768001"/>
                    </a:ext>
                  </a:extLst>
                </a:gridCol>
                <a:gridCol w="3920603">
                  <a:extLst>
                    <a:ext uri="{9D8B030D-6E8A-4147-A177-3AD203B41FA5}">
                      <a16:colId xmlns:a16="http://schemas.microsoft.com/office/drawing/2014/main" val="1620541133"/>
                    </a:ext>
                  </a:extLst>
                </a:gridCol>
              </a:tblGrid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Warengruppe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Umsätze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0276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252,74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2993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258,23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768665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220,57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800916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273,39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338474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279,98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417470"/>
                  </a:ext>
                </a:extLst>
              </a:tr>
              <a:tr h="39305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250,52</a:t>
                      </a:r>
                      <a:r>
                        <a:rPr lang="de-DE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€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472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7952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97574F-D2E8-495D-8BB9-DCD64278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Takeaways aus dem Projekt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3B1568-9314-4E6C-B6A4-E41E914B4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Datenqualität ist essenziell</a:t>
            </a:r>
          </a:p>
          <a:p>
            <a:r>
              <a:rPr lang="de-DE" dirty="0" err="1"/>
              <a:t>Datascience</a:t>
            </a:r>
            <a:r>
              <a:rPr lang="de-DE" dirty="0"/>
              <a:t> ist komplex, aber wichtig in allen wirtschaftlichen Sektoren</a:t>
            </a:r>
          </a:p>
          <a:p>
            <a:r>
              <a:rPr lang="de-DE" dirty="0"/>
              <a:t>Big Data </a:t>
            </a:r>
            <a:r>
              <a:rPr lang="de-DE" dirty="0" err="1"/>
              <a:t>is</a:t>
            </a:r>
            <a:r>
              <a:rPr lang="de-DE" dirty="0"/>
              <a:t> all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2673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30F400-D8D9-4F40-83FB-F426BC821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060C7B-B645-4EF1-AD8C-7CEC074CD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Welche Daten benutzen wir?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Balkendiagramme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Prognostizierte Umsätze der SVM und des neuronalen Netzes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Takeaways aus dem Projekt</a:t>
            </a:r>
          </a:p>
        </p:txBody>
      </p:sp>
    </p:spTree>
    <p:extLst>
      <p:ext uri="{BB962C8B-B14F-4D97-AF65-F5344CB8AC3E}">
        <p14:creationId xmlns:p14="http://schemas.microsoft.com/office/powerpoint/2010/main" val="2761650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D57FBA-F608-CA4A-9380-7A0378B4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Nominale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9EDE62-1B8F-4549-BCAE-03DCF6836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Wochentag</a:t>
            </a:r>
          </a:p>
          <a:p>
            <a:r>
              <a:rPr lang="de-DE" dirty="0"/>
              <a:t>Warengruppe</a:t>
            </a:r>
          </a:p>
          <a:p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1488388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4D3DB9-03F9-3944-873C-ED0A6881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Ordinale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A18D1E-0CE7-EA42-87F4-537D11DFE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Windgeschwindigkeit</a:t>
            </a:r>
          </a:p>
        </p:txBody>
      </p:sp>
    </p:spTree>
    <p:extLst>
      <p:ext uri="{BB962C8B-B14F-4D97-AF65-F5344CB8AC3E}">
        <p14:creationId xmlns:p14="http://schemas.microsoft.com/office/powerpoint/2010/main" val="2849861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500C34-767B-F34F-A8F0-396A7E756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Metrische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15E4FA-2048-8447-A525-36D32E479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Temperatur</a:t>
            </a:r>
          </a:p>
          <a:p>
            <a:r>
              <a:rPr lang="de-DE" dirty="0"/>
              <a:t>Sonnenscheindauer</a:t>
            </a:r>
          </a:p>
          <a:p>
            <a:r>
              <a:rPr lang="de-DE" dirty="0"/>
              <a:t>Niederschlagsmenge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3728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2D5F7C-0D51-5B48-B7EC-F5C82C080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Dummy Variablen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2D3207-F2F6-9D41-BB3A-71D9B0F06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Feiertag</a:t>
            </a:r>
          </a:p>
          <a:p>
            <a:r>
              <a:rPr lang="de-DE" dirty="0"/>
              <a:t>Tag vor Feiertag</a:t>
            </a:r>
          </a:p>
          <a:p>
            <a:r>
              <a:rPr lang="de-DE" dirty="0"/>
              <a:t>Tag nach Feiertag</a:t>
            </a:r>
          </a:p>
          <a:p>
            <a:r>
              <a:rPr lang="de-DE" dirty="0"/>
              <a:t>Ferientag</a:t>
            </a:r>
          </a:p>
          <a:p>
            <a:r>
              <a:rPr lang="de-DE" dirty="0"/>
              <a:t>Kieler Woche</a:t>
            </a:r>
          </a:p>
        </p:txBody>
      </p:sp>
    </p:spTree>
    <p:extLst>
      <p:ext uri="{BB962C8B-B14F-4D97-AF65-F5344CB8AC3E}">
        <p14:creationId xmlns:p14="http://schemas.microsoft.com/office/powerpoint/2010/main" val="1393373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3E0A2-0275-4B9E-8B39-6416EB9DE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Andere potentielle Einflüsse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A21CA0-2BA5-4973-B50C-34D1D170A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037682"/>
          </a:xfrm>
        </p:spPr>
        <p:txBody>
          <a:bodyPr/>
          <a:lstStyle/>
          <a:p>
            <a:r>
              <a:rPr lang="de-DE" dirty="0"/>
              <a:t>Monatsanfang und Monatsende</a:t>
            </a:r>
          </a:p>
          <a:p>
            <a:r>
              <a:rPr lang="de-DE" dirty="0"/>
              <a:t>Aktuelle wirtschaftliche Kaufkraft</a:t>
            </a:r>
          </a:p>
          <a:p>
            <a:r>
              <a:rPr lang="de-DE" dirty="0"/>
              <a:t>Konjunkturprognosen</a:t>
            </a:r>
          </a:p>
          <a:p>
            <a:r>
              <a:rPr lang="de-DE" dirty="0"/>
              <a:t>Preisentwicklungen im Bäckereisektor</a:t>
            </a:r>
          </a:p>
          <a:p>
            <a:r>
              <a:rPr lang="de-DE" dirty="0"/>
              <a:t>Niederschlag: Ja/nein</a:t>
            </a:r>
          </a:p>
          <a:p>
            <a:r>
              <a:rPr lang="de-DE" dirty="0"/>
              <a:t>Moving Average (mit k = 7)</a:t>
            </a:r>
          </a:p>
          <a:p>
            <a:r>
              <a:rPr lang="de-DE" dirty="0"/>
              <a:t>Bewölkung</a:t>
            </a:r>
          </a:p>
          <a:p>
            <a:r>
              <a:rPr lang="de-DE" dirty="0"/>
              <a:t>Veranstaltungen</a:t>
            </a:r>
          </a:p>
          <a:p>
            <a:r>
              <a:rPr lang="de-DE" dirty="0"/>
              <a:t>Wettercode</a:t>
            </a:r>
          </a:p>
        </p:txBody>
      </p:sp>
    </p:spTree>
    <p:extLst>
      <p:ext uri="{BB962C8B-B14F-4D97-AF65-F5344CB8AC3E}">
        <p14:creationId xmlns:p14="http://schemas.microsoft.com/office/powerpoint/2010/main" val="154440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2FE9D-88F9-BF4E-8D9B-F8883906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de-DE" sz="4100" dirty="0"/>
              <a:t>Balkendiagrammen 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9B0855C-D463-6A4C-AC59-7E56E154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900" y="2032430"/>
            <a:ext cx="6927737" cy="427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816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2FE9D-88F9-BF4E-8D9B-F8883906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de-DE" sz="4100" dirty="0"/>
              <a:t>Balkendiagrammen II</a:t>
            </a:r>
          </a:p>
        </p:txBody>
      </p:sp>
      <p:sp>
        <p:nvSpPr>
          <p:cNvPr id="3" name="AutoShape 2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" name="AutoShape 4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AutoShape 6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368300" y="1682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AutoShape 8" descr="http://127.0.0.1:28005/chunk_output/728969FCD94DA47A/CE70F27A/cw2z7ags9jclv/000005.png"/>
          <p:cNvSpPr>
            <a:spLocks noChangeAspect="1" noChangeArrowheads="1"/>
          </p:cNvSpPr>
          <p:nvPr/>
        </p:nvSpPr>
        <p:spPr bwMode="auto">
          <a:xfrm>
            <a:off x="520700" y="3206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037" y="1796602"/>
            <a:ext cx="6895414" cy="4256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0364908"/>
      </p:ext>
    </p:extLst>
  </p:cSld>
  <p:clrMapOvr>
    <a:masterClrMapping/>
  </p:clrMapOvr>
</p:sld>
</file>

<file path=ppt/theme/theme1.xml><?xml version="1.0" encoding="utf-8"?>
<a:theme xmlns:a="http://schemas.openxmlformats.org/drawingml/2006/main" name="Ausschnitt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</Words>
  <Application>Microsoft Office PowerPoint</Application>
  <PresentationFormat>Breitbild</PresentationFormat>
  <Paragraphs>99</Paragraphs>
  <Slides>12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Ausschnitt</vt:lpstr>
      <vt:lpstr>Einführung in Data Science &amp; maschinelles Lernen mit R</vt:lpstr>
      <vt:lpstr>Inhaltsverzeichnis</vt:lpstr>
      <vt:lpstr>Nominale Daten</vt:lpstr>
      <vt:lpstr>Ordinale Daten</vt:lpstr>
      <vt:lpstr>Metrische Daten</vt:lpstr>
      <vt:lpstr>Dummy Variablen</vt:lpstr>
      <vt:lpstr>Andere potentielle Einflüsse</vt:lpstr>
      <vt:lpstr>Balkendiagrammen I</vt:lpstr>
      <vt:lpstr>Balkendiagrammen II</vt:lpstr>
      <vt:lpstr>﻿Ergebnisse der Schätzung einer SVM für den 01.06.2019  </vt:lpstr>
      <vt:lpstr>﻿Ergebnisse der Schätzung eines neuronalen Netzes für den 01.06.2019  </vt:lpstr>
      <vt:lpstr>Takeaways aus dem Projekt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Data Science &amp; maschinelles Lernen mit R</dc:title>
  <dc:creator>Philipp Stobbe</dc:creator>
  <cp:lastModifiedBy>Felix Facklam</cp:lastModifiedBy>
  <cp:revision>14</cp:revision>
  <dcterms:created xsi:type="dcterms:W3CDTF">2020-01-22T14:19:47Z</dcterms:created>
  <dcterms:modified xsi:type="dcterms:W3CDTF">2020-01-28T17:14:11Z</dcterms:modified>
</cp:coreProperties>
</file>